
<file path=[Content_Types].xml><?xml version="1.0" encoding="utf-8"?>
<Types xmlns="http://schemas.openxmlformats.org/package/2006/content-types">
  <Default Extension="png" ContentType="image/png"/>
  <Default Extension="jpeg" ContentType="image/jpeg"/>
  <Default Extension="jpe"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3" r:id="rId5"/>
    <p:sldId id="273" r:id="rId6"/>
    <p:sldId id="274" r:id="rId7"/>
    <p:sldId id="275" r:id="rId8"/>
    <p:sldId id="272" r:id="rId9"/>
    <p:sldId id="259" r:id="rId10"/>
    <p:sldId id="261" r:id="rId11"/>
    <p:sldId id="265" r:id="rId12"/>
    <p:sldId id="260" r:id="rId13"/>
    <p:sldId id="262" r:id="rId14"/>
    <p:sldId id="266" r:id="rId15"/>
    <p:sldId id="269" r:id="rId16"/>
    <p:sldId id="270" r:id="rId17"/>
    <p:sldId id="267" r:id="rId18"/>
    <p:sldId id="264" r:id="rId19"/>
    <p:sldId id="268" r:id="rId20"/>
    <p:sldId id="271"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4C97B2B-58EA-4F8B-A38D-B0AED79D87A4}" type="datetimeFigureOut">
              <a:rPr lang="en-US" smtClean="0"/>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97B2B-58EA-4F8B-A38D-B0AED79D87A4}" type="datetimeFigureOut">
              <a:rPr lang="en-US" smtClean="0"/>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97B2B-58EA-4F8B-A38D-B0AED79D87A4}" type="datetimeFigureOut">
              <a:rPr lang="en-US" smtClean="0"/>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C97B2B-58EA-4F8B-A38D-B0AED79D87A4}" type="datetimeFigureOut">
              <a:rPr lang="en-US" smtClean="0"/>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F4C97B2B-58EA-4F8B-A38D-B0AED79D87A4}" type="datetimeFigureOut">
              <a:rPr lang="en-US" smtClean="0"/>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4C97B2B-58EA-4F8B-A38D-B0AED79D87A4}" type="datetimeFigureOut">
              <a:rPr lang="en-US" smtClean="0"/>
              <a:t>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E06736-313E-485B-99B9-4082F03AD60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4C97B2B-58EA-4F8B-A38D-B0AED79D87A4}" type="datetimeFigureOut">
              <a:rPr lang="en-US" smtClean="0"/>
              <a:t>2/10/2015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C97B2B-58EA-4F8B-A38D-B0AED79D87A4}" type="datetimeFigureOut">
              <a:rPr lang="en-US" smtClean="0"/>
              <a:t>2/10/2015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C97B2B-58EA-4F8B-A38D-B0AED79D87A4}" type="datetimeFigureOut">
              <a:rPr lang="en-US" smtClean="0"/>
              <a:t>2/10/2015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F4C97B2B-58EA-4F8B-A38D-B0AED79D87A4}" type="datetimeFigureOut">
              <a:rPr lang="en-US" smtClean="0"/>
              <a:t>2/10/2015</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AE06736-313E-485B-99B9-4082F03AD60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C97B2B-58EA-4F8B-A38D-B0AED79D87A4}" type="datetimeFigureOut">
              <a:rPr lang="en-US" smtClean="0"/>
              <a:t>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F4C97B2B-58EA-4F8B-A38D-B0AED79D87A4}" type="datetimeFigureOut">
              <a:rPr lang="en-US" smtClean="0"/>
              <a:t>2/10/2015</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0AE06736-313E-485B-99B9-4082F03AD60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Great Industrialists and the rise of Unions</a:t>
            </a:r>
            <a:endParaRPr lang="en-US" dirty="0"/>
          </a:p>
        </p:txBody>
      </p:sp>
      <p:sp>
        <p:nvSpPr>
          <p:cNvPr id="3" name="Subtitle 2"/>
          <p:cNvSpPr>
            <a:spLocks noGrp="1"/>
          </p:cNvSpPr>
          <p:nvPr>
            <p:ph type="subTitle" idx="1"/>
          </p:nvPr>
        </p:nvSpPr>
        <p:spPr/>
        <p:txBody>
          <a:bodyPr/>
          <a:lstStyle/>
          <a:p>
            <a:r>
              <a:rPr lang="en-US" dirty="0" smtClean="0"/>
              <a:t>Matching activity answers</a:t>
            </a:r>
            <a:endParaRPr lang="en-US" dirty="0"/>
          </a:p>
        </p:txBody>
      </p:sp>
    </p:spTree>
    <p:extLst>
      <p:ext uri="{BB962C8B-B14F-4D97-AF65-F5344CB8AC3E}">
        <p14:creationId xmlns:p14="http://schemas.microsoft.com/office/powerpoint/2010/main" val="9376532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rot="19140000">
            <a:off x="601198" y="1644798"/>
            <a:ext cx="5212080" cy="529320"/>
          </a:xfrm>
        </p:spPr>
        <p:txBody>
          <a:bodyPr/>
          <a:lstStyle/>
          <a:p>
            <a:r>
              <a:rPr lang="en-US" b="1" dirty="0" smtClean="0">
                <a:latin typeface="Arabic Typesetting" panose="03020402040406030203" pitchFamily="66" charset="-78"/>
                <a:cs typeface="Arabic Typesetting" panose="03020402040406030203" pitchFamily="66" charset="-78"/>
              </a:rPr>
              <a:t>Alexander graham Bell</a:t>
            </a:r>
            <a:endParaRPr lang="en-US" b="1" dirty="0">
              <a:latin typeface="Arabic Typesetting" panose="03020402040406030203" pitchFamily="66" charset="-78"/>
              <a:cs typeface="Arabic Typesetting" panose="03020402040406030203" pitchFamily="66" charset="-78"/>
            </a:endParaRPr>
          </a:p>
        </p:txBody>
      </p:sp>
      <p:sp>
        <p:nvSpPr>
          <p:cNvPr id="7" name="Text Placeholder 6"/>
          <p:cNvSpPr>
            <a:spLocks noGrp="1"/>
          </p:cNvSpPr>
          <p:nvPr>
            <p:ph type="body" sz="half" idx="2"/>
          </p:nvPr>
        </p:nvSpPr>
        <p:spPr>
          <a:xfrm rot="19140000">
            <a:off x="1205518" y="1813704"/>
            <a:ext cx="5794760" cy="1290006"/>
          </a:xfrm>
        </p:spPr>
        <p:txBody>
          <a:bodyPr>
            <a:noAutofit/>
          </a:bodyPr>
          <a:lstStyle/>
          <a:p>
            <a:r>
              <a:rPr lang="en-US" sz="2400" dirty="0">
                <a:latin typeface="Arabic Typesetting" panose="03020402040406030203" pitchFamily="66" charset="-78"/>
                <a:cs typeface="Arabic Typesetting" panose="03020402040406030203" pitchFamily="66" charset="-78"/>
              </a:rPr>
              <a:t>He was the inventor of the telephone and the founder of a telephone </a:t>
            </a:r>
            <a:r>
              <a:rPr lang="en-US" sz="2400" dirty="0" smtClean="0">
                <a:latin typeface="Arabic Typesetting" panose="03020402040406030203" pitchFamily="66" charset="-78"/>
                <a:cs typeface="Arabic Typesetting" panose="03020402040406030203" pitchFamily="66" charset="-78"/>
              </a:rPr>
              <a:t>company</a:t>
            </a:r>
            <a:r>
              <a:rPr lang="en-US" sz="2400" dirty="0">
                <a:latin typeface="Arabic Typesetting" panose="03020402040406030203" pitchFamily="66" charset="-78"/>
                <a:cs typeface="Arabic Typesetting" panose="03020402040406030203" pitchFamily="66" charset="-78"/>
              </a:rPr>
              <a:t> </a:t>
            </a:r>
            <a:r>
              <a:rPr lang="en-US" sz="2400" dirty="0" smtClean="0">
                <a:latin typeface="Arabic Typesetting" panose="03020402040406030203" pitchFamily="66" charset="-78"/>
                <a:cs typeface="Arabic Typesetting" panose="03020402040406030203" pitchFamily="66" charset="-78"/>
              </a:rPr>
              <a:t>– AT&amp;T.  The Bell Atlantic companies were all named for him.</a:t>
            </a:r>
            <a:endParaRPr lang="en-US" sz="2400" dirty="0">
              <a:latin typeface="Arabic Typesetting" panose="03020402040406030203" pitchFamily="66" charset="-78"/>
              <a:cs typeface="Arabic Typesetting" panose="03020402040406030203" pitchFamily="66" charset="-78"/>
            </a:endParaRPr>
          </a:p>
        </p:txBody>
      </p:sp>
      <p:pic>
        <p:nvPicPr>
          <p:cNvPr id="3" name="Content Placeholder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037488" y="2590800"/>
            <a:ext cx="3599402" cy="4038600"/>
          </a:xfrm>
        </p:spPr>
      </p:pic>
    </p:spTree>
    <p:extLst>
      <p:ext uri="{BB962C8B-B14F-4D97-AF65-F5344CB8AC3E}">
        <p14:creationId xmlns:p14="http://schemas.microsoft.com/office/powerpoint/2010/main" val="41795019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472267" y="1347503"/>
            <a:ext cx="5212080" cy="1089427"/>
          </a:xfrm>
        </p:spPr>
        <p:txBody>
          <a:bodyPr/>
          <a:lstStyle/>
          <a:p>
            <a:r>
              <a:rPr lang="en-US" b="1" dirty="0" smtClean="0">
                <a:latin typeface="Arabic Typesetting" panose="03020402040406030203" pitchFamily="66" charset="-78"/>
                <a:cs typeface="Arabic Typesetting" panose="03020402040406030203" pitchFamily="66" charset="-78"/>
              </a:rPr>
              <a:t>Henry Bessemer</a:t>
            </a:r>
            <a:endParaRPr lang="en-US" b="1" dirty="0">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type="body" sz="half" idx="2"/>
          </p:nvPr>
        </p:nvSpPr>
        <p:spPr>
          <a:xfrm rot="19140000">
            <a:off x="1017766" y="2053006"/>
            <a:ext cx="5794760" cy="623314"/>
          </a:xfrm>
        </p:spPr>
        <p:txBody>
          <a:bodyPr>
            <a:noAutofit/>
          </a:bodyPr>
          <a:lstStyle/>
          <a:p>
            <a:r>
              <a:rPr lang="en-US" sz="1800" dirty="0" smtClean="0">
                <a:latin typeface="Arabic Typesetting" panose="03020402040406030203" pitchFamily="66" charset="-78"/>
                <a:cs typeface="Arabic Typesetting" panose="03020402040406030203" pitchFamily="66" charset="-78"/>
              </a:rPr>
              <a:t>Henry Bessemer was an Englishman who invented a method of purifying iron ore – in order to create steel.  When blasted with pure oxygen, molten iron would burn out it’s imperfections, leaving a purer, stronger form of the metal. </a:t>
            </a:r>
            <a:endParaRPr lang="en-US" sz="1800" dirty="0">
              <a:latin typeface="Arabic Typesetting" panose="03020402040406030203" pitchFamily="66" charset="-78"/>
              <a:cs typeface="Arabic Typesetting" panose="03020402040406030203" pitchFamily="66" charset="-78"/>
            </a:endParaRPr>
          </a:p>
          <a:p>
            <a:endParaRPr lang="en-US" sz="1800" dirty="0">
              <a:latin typeface="Arabic Typesetting" panose="03020402040406030203" pitchFamily="66" charset="-78"/>
              <a:cs typeface="Arabic Typesetting" panose="03020402040406030203" pitchFamily="66" charset="-78"/>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0" y="2819400"/>
            <a:ext cx="4221728" cy="3781425"/>
          </a:xfrm>
        </p:spPr>
      </p:pic>
    </p:spTree>
    <p:extLst>
      <p:ext uri="{BB962C8B-B14F-4D97-AF65-F5344CB8AC3E}">
        <p14:creationId xmlns:p14="http://schemas.microsoft.com/office/powerpoint/2010/main" val="27423074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295400" y="1066800"/>
            <a:ext cx="2819400" cy="3537065"/>
          </a:xfrm>
        </p:spPr>
      </p:pic>
      <p:sp>
        <p:nvSpPr>
          <p:cNvPr id="3" name="Content Placeholder 2"/>
          <p:cNvSpPr>
            <a:spLocks noGrp="1"/>
          </p:cNvSpPr>
          <p:nvPr>
            <p:ph sz="half" idx="2"/>
          </p:nvPr>
        </p:nvSpPr>
        <p:spPr>
          <a:xfrm>
            <a:off x="4700016" y="1097280"/>
            <a:ext cx="3910584" cy="3855720"/>
          </a:xfrm>
        </p:spPr>
        <p:txBody>
          <a:bodyPr>
            <a:normAutofit fontScale="77500" lnSpcReduction="20000"/>
          </a:bodyPr>
          <a:lstStyle/>
          <a:p>
            <a:pPr marL="0" marR="0">
              <a:lnSpc>
                <a:spcPct val="115000"/>
              </a:lnSpc>
              <a:spcBef>
                <a:spcPts val="0"/>
              </a:spcBef>
              <a:spcAft>
                <a:spcPts val="1000"/>
              </a:spcAft>
            </a:pPr>
            <a:r>
              <a:rPr lang="en-US" b="0" dirty="0">
                <a:latin typeface="Arabic Typesetting" panose="03020402040406030203" pitchFamily="66" charset="-78"/>
                <a:ea typeface="Calibri"/>
                <a:cs typeface="Arabic Typesetting" panose="03020402040406030203" pitchFamily="66" charset="-78"/>
              </a:rPr>
              <a:t>He founded a luxury railroad car company – building dining cars, first class passenger cars, sleeper cars, and refrigerated boxcars to transport produce or other perishable goods.  After the “Panic of 1893,” – an economic recession – he slashed the wages of his employees.  Yet, he refused to lower the rents of his workers (he was also their landlord), or the price of the food sold at his company stores.  His employees organizing a strike that crippled the US Economy during 1894.  </a:t>
            </a:r>
          </a:p>
          <a:p>
            <a:endParaRPr lang="en-US" dirty="0"/>
          </a:p>
        </p:txBody>
      </p:sp>
      <p:sp>
        <p:nvSpPr>
          <p:cNvPr id="4" name="Title 3"/>
          <p:cNvSpPr>
            <a:spLocks noGrp="1"/>
          </p:cNvSpPr>
          <p:nvPr>
            <p:ph type="title"/>
          </p:nvPr>
        </p:nvSpPr>
        <p:spPr/>
        <p:txBody>
          <a:bodyPr/>
          <a:lstStyle/>
          <a:p>
            <a:pPr algn="ctr"/>
            <a:r>
              <a:rPr lang="en-US" b="1" dirty="0" smtClean="0">
                <a:latin typeface="Arabic Typesetting" panose="03020402040406030203" pitchFamily="66" charset="-78"/>
                <a:cs typeface="Arabic Typesetting" panose="03020402040406030203" pitchFamily="66" charset="-78"/>
              </a:rPr>
              <a:t>George Pullman</a:t>
            </a:r>
            <a:endParaRPr lang="en-US"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0523055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Samuel Gompers</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49800" y="2913410"/>
            <a:ext cx="3806825" cy="2736155"/>
          </a:xfrm>
        </p:spPr>
      </p:pic>
      <p:sp>
        <p:nvSpPr>
          <p:cNvPr id="4" name="Text Placeholder 3"/>
          <p:cNvSpPr>
            <a:spLocks noGrp="1"/>
          </p:cNvSpPr>
          <p:nvPr>
            <p:ph type="body" sz="half" idx="2"/>
          </p:nvPr>
        </p:nvSpPr>
        <p:spPr>
          <a:xfrm rot="19140000">
            <a:off x="1246717" y="2146413"/>
            <a:ext cx="5839863" cy="702512"/>
          </a:xfrm>
        </p:spPr>
        <p:txBody>
          <a:bodyPr>
            <a:noAutofit/>
          </a:bodyPr>
          <a:lstStyle/>
          <a:p>
            <a:r>
              <a:rPr lang="en-US" sz="1800" dirty="0">
                <a:latin typeface="Arabic Typesetting" panose="03020402040406030203" pitchFamily="66" charset="-78"/>
                <a:ea typeface="Calibri"/>
                <a:cs typeface="Arabic Typesetting" panose="03020402040406030203" pitchFamily="66" charset="-78"/>
              </a:rPr>
              <a:t>He was the founder of the American Federation of Labor, and his goals were higher pay for workers, safer conditions, more leisure time, and the right to collective bargaining. </a:t>
            </a:r>
            <a:endParaRPr lang="en-US" sz="1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1682856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The Pullman strike </a:t>
            </a:r>
            <a:endParaRPr lang="en-US" b="1" dirty="0">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idx="1"/>
          </p:nvPr>
        </p:nvSpPr>
        <p:spPr/>
        <p:txBody>
          <a:bodyPr>
            <a:noAutofit/>
          </a:bodyPr>
          <a:lstStyle/>
          <a:p>
            <a:r>
              <a:rPr lang="en-US" sz="1800" dirty="0" smtClean="0">
                <a:latin typeface="Arabic Typesetting" panose="03020402040406030203" pitchFamily="66" charset="-78"/>
                <a:ea typeface="Calibri"/>
                <a:cs typeface="Arabic Typesetting" panose="03020402040406030203" pitchFamily="66" charset="-78"/>
              </a:rPr>
              <a:t>. </a:t>
            </a:r>
            <a:endParaRPr lang="en-US" sz="1800" dirty="0">
              <a:latin typeface="Arabic Typesetting" panose="03020402040406030203" pitchFamily="66" charset="-78"/>
              <a:cs typeface="Arabic Typesetting" panose="03020402040406030203" pitchFamily="66" charset="-78"/>
            </a:endParaRPr>
          </a:p>
        </p:txBody>
      </p:sp>
      <p:sp>
        <p:nvSpPr>
          <p:cNvPr id="5" name="Rectangle 4"/>
          <p:cNvSpPr/>
          <p:nvPr/>
        </p:nvSpPr>
        <p:spPr>
          <a:xfrm>
            <a:off x="457200" y="914399"/>
            <a:ext cx="4419600" cy="4339650"/>
          </a:xfrm>
          <a:prstGeom prst="rect">
            <a:avLst/>
          </a:prstGeom>
        </p:spPr>
        <p:txBody>
          <a:bodyPr wrap="square">
            <a:spAutoFit/>
          </a:bodyPr>
          <a:lstStyle/>
          <a:p>
            <a:pPr>
              <a:lnSpc>
                <a:spcPct val="115000"/>
              </a:lnSpc>
              <a:spcAft>
                <a:spcPts val="1000"/>
              </a:spcAft>
            </a:pPr>
            <a:r>
              <a:rPr lang="en-US" sz="2400" dirty="0">
                <a:latin typeface="Arabic Typesetting" panose="03020402040406030203" pitchFamily="66" charset="-78"/>
                <a:ea typeface="Calibri" panose="020F0502020204030204" pitchFamily="34" charset="0"/>
                <a:cs typeface="Arabic Typesetting" panose="03020402040406030203" pitchFamily="66" charset="-78"/>
              </a:rPr>
              <a:t>When the owner of a sleeping car company cut his worker’s wages and continued to charge high rent and high prices in the “company town,” the workers went on strike.  The strike became widespread when it was supported by Eugene V. Debs of the American Railroad Workers Union – he directed his men not to load or unload any trains with luxury cars attached.  Railroad traffic stopped until President Grover Cleveland stepped in, forcing the men back to work. </a:t>
            </a:r>
            <a:endParaRPr lang="en-US" sz="2400" dirty="0">
              <a:effectLst/>
              <a:latin typeface="Arabic Typesetting" panose="03020402040406030203" pitchFamily="66" charset="-78"/>
              <a:ea typeface="Calibri" panose="020F0502020204030204" pitchFamily="34" charset="0"/>
              <a:cs typeface="Arabic Typesetting" panose="03020402040406030203" pitchFamily="66"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6484" y="1219200"/>
            <a:ext cx="3810000" cy="2857500"/>
          </a:xfrm>
          <a:prstGeom prst="rect">
            <a:avLst/>
          </a:prstGeom>
        </p:spPr>
      </p:pic>
    </p:spTree>
    <p:extLst>
      <p:ext uri="{BB962C8B-B14F-4D97-AF65-F5344CB8AC3E}">
        <p14:creationId xmlns:p14="http://schemas.microsoft.com/office/powerpoint/2010/main" val="27770048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234128" y="1570767"/>
            <a:ext cx="5212080" cy="571794"/>
          </a:xfrm>
        </p:spPr>
        <p:txBody>
          <a:bodyPr/>
          <a:lstStyle/>
          <a:p>
            <a:r>
              <a:rPr lang="en-US" b="1" dirty="0" smtClean="0">
                <a:latin typeface="Arabic Typesetting" panose="03020402040406030203" pitchFamily="66" charset="-78"/>
                <a:cs typeface="Arabic Typesetting" panose="03020402040406030203" pitchFamily="66" charset="-78"/>
              </a:rPr>
              <a:t>The homestead plant strike of 1892</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0" y="3733800"/>
            <a:ext cx="4923325" cy="2590799"/>
          </a:xfrm>
        </p:spPr>
      </p:pic>
      <p:sp>
        <p:nvSpPr>
          <p:cNvPr id="4" name="Text Placeholder 3"/>
          <p:cNvSpPr>
            <a:spLocks noGrp="1"/>
          </p:cNvSpPr>
          <p:nvPr>
            <p:ph type="body" sz="half" idx="2"/>
          </p:nvPr>
        </p:nvSpPr>
        <p:spPr>
          <a:xfrm rot="19140000">
            <a:off x="866804" y="1616132"/>
            <a:ext cx="6069475" cy="1427298"/>
          </a:xfrm>
        </p:spPr>
        <p:txBody>
          <a:bodyPr>
            <a:normAutofit fontScale="92500" lnSpcReduction="10000"/>
          </a:bodyPr>
          <a:lstStyle/>
          <a:p>
            <a:r>
              <a:rPr lang="en-US" sz="2000" dirty="0">
                <a:latin typeface="Arabic Typesetting" panose="03020402040406030203" pitchFamily="66" charset="-78"/>
                <a:cs typeface="Arabic Typesetting" panose="03020402040406030203" pitchFamily="66" charset="-78"/>
              </a:rPr>
              <a:t>Workers at Andrew Carnegie’s Homestead Plant walked off their jobs when he slashed their wages in 1892.  When he tried to hire replacement workers, “Scabs” they were called, the striking laborers attacked them and took over the plant.  Eventually, Pinkerton agents and the Pennsylvania State Militia took over the plant, using force against the workers. </a:t>
            </a:r>
            <a:endParaRPr lang="en-US" dirty="0"/>
          </a:p>
        </p:txBody>
      </p:sp>
    </p:spTree>
    <p:extLst>
      <p:ext uri="{BB962C8B-B14F-4D97-AF65-F5344CB8AC3E}">
        <p14:creationId xmlns:p14="http://schemas.microsoft.com/office/powerpoint/2010/main" val="20996691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152400"/>
            <a:ext cx="10421471" cy="7219666"/>
          </a:xfrm>
        </p:spPr>
      </p:pic>
      <p:sp>
        <p:nvSpPr>
          <p:cNvPr id="2" name="Title 1"/>
          <p:cNvSpPr>
            <a:spLocks noGrp="1"/>
          </p:cNvSpPr>
          <p:nvPr>
            <p:ph type="title"/>
          </p:nvPr>
        </p:nvSpPr>
        <p:spPr>
          <a:xfrm>
            <a:off x="152400" y="304800"/>
            <a:ext cx="6434080" cy="636183"/>
          </a:xfrm>
        </p:spPr>
        <p:txBody>
          <a:bodyPr/>
          <a:lstStyle/>
          <a:p>
            <a:r>
              <a:rPr lang="en-US" sz="3600" b="1" dirty="0" smtClean="0">
                <a:latin typeface="Arabic Typesetting" panose="03020402040406030203" pitchFamily="66" charset="-78"/>
                <a:cs typeface="Arabic Typesetting" panose="03020402040406030203" pitchFamily="66" charset="-78"/>
              </a:rPr>
              <a:t>The Haymarket square riot of 1886</a:t>
            </a:r>
            <a:endParaRPr lang="en-US" sz="3600" b="1" dirty="0">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type="body" sz="half" idx="2"/>
          </p:nvPr>
        </p:nvSpPr>
        <p:spPr/>
        <p:txBody>
          <a:bodyPr>
            <a:noAutofit/>
          </a:bodyPr>
          <a:lstStyle/>
          <a:p>
            <a:r>
              <a:rPr lang="en-US" sz="2000" dirty="0" smtClean="0">
                <a:latin typeface="Arabic Typesetting" panose="03020402040406030203" pitchFamily="66" charset="-78"/>
                <a:ea typeface="Calibri"/>
                <a:cs typeface="Arabic Typesetting" panose="03020402040406030203" pitchFamily="66" charset="-78"/>
              </a:rPr>
              <a:t>. </a:t>
            </a:r>
            <a:endParaRPr lang="en-US" sz="2000" dirty="0">
              <a:latin typeface="Arabic Typesetting" panose="03020402040406030203" pitchFamily="66" charset="-78"/>
              <a:cs typeface="Arabic Typesetting" panose="03020402040406030203" pitchFamily="66" charset="-78"/>
            </a:endParaRPr>
          </a:p>
        </p:txBody>
      </p:sp>
      <p:sp>
        <p:nvSpPr>
          <p:cNvPr id="7" name="Rounded Rectangle 6"/>
          <p:cNvSpPr/>
          <p:nvPr/>
        </p:nvSpPr>
        <p:spPr>
          <a:xfrm>
            <a:off x="0" y="940983"/>
            <a:ext cx="5181600" cy="309761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nSpc>
                <a:spcPct val="115000"/>
              </a:lnSpc>
              <a:spcAft>
                <a:spcPts val="1000"/>
              </a:spcAft>
            </a:pPr>
            <a:r>
              <a:rPr lang="en-US" sz="2400" dirty="0">
                <a:latin typeface="Arabic Typesetting" panose="03020402040406030203" pitchFamily="66" charset="-78"/>
                <a:ea typeface="Calibri" panose="020F0502020204030204" pitchFamily="34" charset="0"/>
                <a:cs typeface="Arabic Typesetting" panose="03020402040406030203" pitchFamily="66" charset="-78"/>
              </a:rPr>
              <a:t>During a rally to protest mistreatment of workers by the McCormick Harvesting Corporation, an anarchist threw a bomb towards a group of police officers trying to break up the event.  Although the bomb was thrown by an outsider, the Knights of Labor had organized the event and were blamed for the resulting riot.  </a:t>
            </a:r>
            <a:r>
              <a:rPr lang="en-US" sz="2400" dirty="0" smtClean="0">
                <a:latin typeface="Arabic Typesetting" panose="03020402040406030203" pitchFamily="66" charset="-78"/>
                <a:ea typeface="Calibri" panose="020F0502020204030204" pitchFamily="34" charset="0"/>
                <a:cs typeface="Arabic Typesetting" panose="03020402040406030203" pitchFamily="66" charset="-78"/>
              </a:rPr>
              <a:t>Terence Powderly’s union soon weakened.</a:t>
            </a:r>
            <a:endParaRPr lang="en-US" sz="2400" dirty="0">
              <a:effectLst/>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35714003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Joseph Glidden</a:t>
            </a:r>
            <a:endParaRPr lang="en-US" b="1" dirty="0">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type="body" sz="half" idx="2"/>
          </p:nvPr>
        </p:nvSpPr>
        <p:spPr/>
        <p:txBody>
          <a:bodyPr>
            <a:noAutofit/>
          </a:bodyPr>
          <a:lstStyle/>
          <a:p>
            <a:r>
              <a:rPr lang="en-US" sz="1800" dirty="0" smtClean="0">
                <a:latin typeface="Arabic Typesetting" panose="03020402040406030203" pitchFamily="66" charset="-78"/>
                <a:cs typeface="Arabic Typesetting" panose="03020402040406030203" pitchFamily="66" charset="-78"/>
              </a:rPr>
              <a:t>Joseph Glidden’s simple invention may have done more to do in the cattle kingdom than any other invention.  It stopped cattle drives in their tracks. </a:t>
            </a:r>
            <a:endParaRPr lang="en-US" sz="1800" dirty="0">
              <a:latin typeface="Arabic Typesetting" panose="03020402040406030203" pitchFamily="66" charset="-78"/>
              <a:cs typeface="Arabic Typesetting" panose="03020402040406030203" pitchFamily="66" charset="-78"/>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10065" y="3036148"/>
            <a:ext cx="4352829" cy="3329914"/>
          </a:xfrm>
        </p:spPr>
      </p:pic>
    </p:spTree>
    <p:extLst>
      <p:ext uri="{BB962C8B-B14F-4D97-AF65-F5344CB8AC3E}">
        <p14:creationId xmlns:p14="http://schemas.microsoft.com/office/powerpoint/2010/main" val="7885878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Henry Ford</a:t>
            </a:r>
            <a:endParaRPr lang="en-US" b="1" dirty="0">
              <a:latin typeface="Arabic Typesetting" panose="03020402040406030203" pitchFamily="66" charset="-78"/>
              <a:cs typeface="Arabic Typesetting" panose="03020402040406030203" pitchFamily="66" charset="-78"/>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49800" y="2731566"/>
            <a:ext cx="3806825" cy="3099843"/>
          </a:xfrm>
        </p:spPr>
      </p:pic>
      <p:sp>
        <p:nvSpPr>
          <p:cNvPr id="4" name="Text Placeholder 3"/>
          <p:cNvSpPr>
            <a:spLocks noGrp="1"/>
          </p:cNvSpPr>
          <p:nvPr>
            <p:ph type="body" sz="half" idx="2"/>
          </p:nvPr>
        </p:nvSpPr>
        <p:spPr/>
        <p:txBody>
          <a:bodyPr>
            <a:noAutofit/>
          </a:bodyPr>
          <a:lstStyle/>
          <a:p>
            <a:r>
              <a:rPr lang="en-US" sz="1800" dirty="0">
                <a:latin typeface="Arabic Typesetting" panose="03020402040406030203" pitchFamily="66" charset="-78"/>
                <a:cs typeface="Arabic Typesetting" panose="03020402040406030203" pitchFamily="66" charset="-78"/>
              </a:rPr>
              <a:t>He was the inventor of the Model-T Ford, and the first auto producer to use the assembly line to make automobiles.  </a:t>
            </a:r>
            <a:endParaRPr lang="en-US" sz="1800" dirty="0">
              <a:effectLst/>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7130152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655326" y="1624560"/>
            <a:ext cx="5212080" cy="694329"/>
          </a:xfrm>
        </p:spPr>
        <p:txBody>
          <a:bodyPr/>
          <a:lstStyle/>
          <a:p>
            <a:r>
              <a:rPr lang="en-US" b="1" dirty="0" smtClean="0">
                <a:latin typeface="Arabic Typesetting" panose="03020402040406030203" pitchFamily="66" charset="-78"/>
                <a:cs typeface="Arabic Typesetting" panose="03020402040406030203" pitchFamily="66" charset="-78"/>
              </a:rPr>
              <a:t>Laissez-Faire Economics</a:t>
            </a:r>
            <a:endParaRPr lang="en-US" b="1" dirty="0">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type="body" sz="half" idx="2"/>
          </p:nvPr>
        </p:nvSpPr>
        <p:spPr>
          <a:xfrm rot="19140000">
            <a:off x="1139923" y="1830711"/>
            <a:ext cx="5794760" cy="1105073"/>
          </a:xfrm>
        </p:spPr>
        <p:txBody>
          <a:bodyPr>
            <a:noAutofit/>
          </a:bodyPr>
          <a:lstStyle/>
          <a:p>
            <a:pPr>
              <a:lnSpc>
                <a:spcPct val="115000"/>
              </a:lnSpc>
              <a:spcBef>
                <a:spcPts val="0"/>
              </a:spcBef>
              <a:spcAft>
                <a:spcPts val="1000"/>
              </a:spcAft>
            </a:pPr>
            <a:r>
              <a:rPr lang="en-US" sz="2400" dirty="0">
                <a:latin typeface="Arabic Typesetting" panose="03020402040406030203" pitchFamily="66" charset="-78"/>
                <a:ea typeface="Calibri" panose="020F0502020204030204" pitchFamily="34" charset="0"/>
                <a:cs typeface="Arabic Typesetting" panose="03020402040406030203" pitchFamily="66" charset="-78"/>
              </a:rPr>
              <a:t>This French term refers to the “hands off” policy of the government regarding businesses in a capitalist system.  The government lets the free market decide the economy’s fate.</a:t>
            </a:r>
            <a:endParaRPr lang="en-US" sz="2400" dirty="0">
              <a:effectLst/>
              <a:latin typeface="Arabic Typesetting" panose="03020402040406030203" pitchFamily="66" charset="-78"/>
              <a:ea typeface="Calibri" panose="020F0502020204030204" pitchFamily="34" charset="0"/>
              <a:cs typeface="Arabic Typesetting" panose="03020402040406030203" pitchFamily="66" charset="-78"/>
            </a:endParaRP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257800" y="2495245"/>
            <a:ext cx="3886200" cy="4470647"/>
          </a:xfrm>
        </p:spPr>
      </p:pic>
    </p:spTree>
    <p:extLst>
      <p:ext uri="{BB962C8B-B14F-4D97-AF65-F5344CB8AC3E}">
        <p14:creationId xmlns:p14="http://schemas.microsoft.com/office/powerpoint/2010/main" val="16121110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070999" y="1096963"/>
            <a:ext cx="2703052" cy="3713162"/>
          </a:xfrm>
        </p:spPr>
      </p:pic>
      <p:sp>
        <p:nvSpPr>
          <p:cNvPr id="6" name="Content Placeholder 5"/>
          <p:cNvSpPr>
            <a:spLocks noGrp="1"/>
          </p:cNvSpPr>
          <p:nvPr>
            <p:ph sz="half" idx="2"/>
          </p:nvPr>
        </p:nvSpPr>
        <p:spPr/>
        <p:txBody>
          <a:bodyPr>
            <a:normAutofit fontScale="85000" lnSpcReduction="10000"/>
          </a:bodyPr>
          <a:lstStyle/>
          <a:p>
            <a:r>
              <a:rPr lang="en-US" b="0" dirty="0" smtClean="0">
                <a:latin typeface="Arabic Typesetting" panose="03020402040406030203" pitchFamily="66" charset="-78"/>
                <a:cs typeface="Arabic Typesetting" panose="03020402040406030203" pitchFamily="66" charset="-78"/>
              </a:rPr>
              <a:t>	This </a:t>
            </a:r>
            <a:r>
              <a:rPr lang="en-US" b="0" dirty="0">
                <a:latin typeface="Arabic Typesetting" panose="03020402040406030203" pitchFamily="66" charset="-78"/>
                <a:cs typeface="Arabic Typesetting" panose="03020402040406030203" pitchFamily="66" charset="-78"/>
              </a:rPr>
              <a:t>businessman was the </a:t>
            </a:r>
            <a:r>
              <a:rPr lang="en-US" b="0" dirty="0" smtClean="0">
                <a:latin typeface="Arabic Typesetting" panose="03020402040406030203" pitchFamily="66" charset="-78"/>
                <a:cs typeface="Arabic Typesetting" panose="03020402040406030203" pitchFamily="66" charset="-78"/>
              </a:rPr>
              <a:t>founder of </a:t>
            </a:r>
            <a:r>
              <a:rPr lang="en-US" b="0" dirty="0">
                <a:latin typeface="Arabic Typesetting" panose="03020402040406030203" pitchFamily="66" charset="-78"/>
                <a:cs typeface="Arabic Typesetting" panose="03020402040406030203" pitchFamily="66" charset="-78"/>
              </a:rPr>
              <a:t>a monopolistic company that controlled the iron mines, “Bessemer” furnaces, railroads, and shipping routes for all the steel in America by the early 1890s.  His workers were subjected to dangerous conditions, and paid very low wages.  In 1892, they went on strike!  </a:t>
            </a:r>
          </a:p>
          <a:p>
            <a:endParaRPr lang="en-US" b="0" dirty="0">
              <a:latin typeface="Arabic Typesetting" panose="03020402040406030203" pitchFamily="66" charset="-78"/>
              <a:cs typeface="Arabic Typesetting" panose="03020402040406030203" pitchFamily="66" charset="-78"/>
            </a:endParaRPr>
          </a:p>
        </p:txBody>
      </p:sp>
      <p:sp>
        <p:nvSpPr>
          <p:cNvPr id="4" name="Title 3"/>
          <p:cNvSpPr>
            <a:spLocks noGrp="1"/>
          </p:cNvSpPr>
          <p:nvPr>
            <p:ph type="title"/>
          </p:nvPr>
        </p:nvSpPr>
        <p:spPr/>
        <p:txBody>
          <a:bodyPr/>
          <a:lstStyle/>
          <a:p>
            <a:pPr algn="ctr"/>
            <a:r>
              <a:rPr lang="en-US" b="1" dirty="0" smtClean="0">
                <a:latin typeface="Arabic Typesetting" panose="03020402040406030203" pitchFamily="66" charset="-78"/>
                <a:cs typeface="Arabic Typesetting" panose="03020402040406030203" pitchFamily="66" charset="-78"/>
              </a:rPr>
              <a:t>Andrew Carnegie – The man of Steel</a:t>
            </a:r>
            <a:endParaRPr lang="en-US"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3620053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584800" y="1650929"/>
            <a:ext cx="5212080" cy="479328"/>
          </a:xfrm>
        </p:spPr>
        <p:txBody>
          <a:bodyPr/>
          <a:lstStyle/>
          <a:p>
            <a:r>
              <a:rPr lang="en-US" b="1" dirty="0" smtClean="0">
                <a:latin typeface="Arabic Typesetting" panose="03020402040406030203" pitchFamily="66" charset="-78"/>
                <a:cs typeface="Arabic Typesetting" panose="03020402040406030203" pitchFamily="66" charset="-78"/>
              </a:rPr>
              <a:t>corporations</a:t>
            </a:r>
            <a:endParaRPr lang="en-US" b="1" dirty="0">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type="body" sz="half" idx="2"/>
          </p:nvPr>
        </p:nvSpPr>
        <p:spPr>
          <a:xfrm rot="19140000">
            <a:off x="1123524" y="1786851"/>
            <a:ext cx="5794760" cy="1155065"/>
          </a:xfrm>
        </p:spPr>
        <p:txBody>
          <a:bodyPr>
            <a:normAutofit fontScale="92500" lnSpcReduction="10000"/>
          </a:bodyPr>
          <a:lstStyle/>
          <a:p>
            <a:r>
              <a:rPr lang="en-US" sz="2000" dirty="0">
                <a:latin typeface="Arabic Typesetting" panose="03020402040406030203" pitchFamily="66" charset="-78"/>
                <a:cs typeface="Arabic Typesetting" panose="03020402040406030203" pitchFamily="66" charset="-78"/>
              </a:rPr>
              <a:t>A company which is owned by shareholders and designed to make money</a:t>
            </a:r>
            <a:r>
              <a:rPr lang="en-US" sz="2000" dirty="0" smtClean="0">
                <a:latin typeface="Arabic Typesetting" panose="03020402040406030203" pitchFamily="66" charset="-78"/>
                <a:cs typeface="Arabic Typesetting" panose="03020402040406030203" pitchFamily="66" charset="-78"/>
              </a:rPr>
              <a:t>.  Because the owners of the corporation rarely interact with workers and have a duty to satisfy shareholders, profits are emphasized above the needs of workers or consumers in some corporations – as long as consumers buy and workers work. </a:t>
            </a:r>
            <a:endParaRPr lang="en-US" sz="2000"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6400" y="2133600"/>
            <a:ext cx="3411703" cy="4355608"/>
          </a:xfrm>
        </p:spPr>
      </p:pic>
    </p:spTree>
    <p:extLst>
      <p:ext uri="{BB962C8B-B14F-4D97-AF65-F5344CB8AC3E}">
        <p14:creationId xmlns:p14="http://schemas.microsoft.com/office/powerpoint/2010/main" val="31846104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The anthracite Coal Strike of 1902 - arbitration</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990600"/>
            <a:ext cx="4665260" cy="3438053"/>
          </a:xfrm>
        </p:spPr>
      </p:pic>
      <p:sp>
        <p:nvSpPr>
          <p:cNvPr id="6" name="Rounded Rectangle 5"/>
          <p:cNvSpPr/>
          <p:nvPr/>
        </p:nvSpPr>
        <p:spPr>
          <a:xfrm>
            <a:off x="5791200" y="914400"/>
            <a:ext cx="3124200" cy="365760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lang="en-US" sz="2800" dirty="0">
                <a:latin typeface="Arabic Typesetting" panose="03020402040406030203" pitchFamily="66" charset="-78"/>
                <a:cs typeface="Arabic Typesetting" panose="03020402040406030203" pitchFamily="66" charset="-78"/>
              </a:rPr>
              <a:t>President Theodore Roosevelt arbitrated a resolution to this strike, which threatened to leave many Americans out in the cold.  He sided with the miners, not the owners!</a:t>
            </a:r>
          </a:p>
        </p:txBody>
      </p:sp>
    </p:spTree>
    <p:extLst>
      <p:ext uri="{BB962C8B-B14F-4D97-AF65-F5344CB8AC3E}">
        <p14:creationId xmlns:p14="http://schemas.microsoft.com/office/powerpoint/2010/main" val="35611311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633996" y="1632535"/>
            <a:ext cx="5212080" cy="629303"/>
          </a:xfrm>
        </p:spPr>
        <p:txBody>
          <a:bodyPr/>
          <a:lstStyle/>
          <a:p>
            <a:r>
              <a:rPr lang="en-US" sz="3200" b="1" dirty="0" smtClean="0">
                <a:latin typeface="Arabic Typesetting" panose="03020402040406030203" pitchFamily="66" charset="-78"/>
                <a:cs typeface="Arabic Typesetting" panose="03020402040406030203" pitchFamily="66" charset="-78"/>
              </a:rPr>
              <a:t>The Wobblies – One big Union!</a:t>
            </a:r>
            <a:endParaRPr lang="en-US" sz="3200"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87256" y="2438400"/>
            <a:ext cx="3987566" cy="3860978"/>
          </a:xfrm>
        </p:spPr>
      </p:pic>
      <p:sp>
        <p:nvSpPr>
          <p:cNvPr id="4" name="Text Placeholder 3"/>
          <p:cNvSpPr>
            <a:spLocks noGrp="1"/>
          </p:cNvSpPr>
          <p:nvPr>
            <p:ph type="body" sz="half" idx="2"/>
          </p:nvPr>
        </p:nvSpPr>
        <p:spPr>
          <a:xfrm rot="19140000">
            <a:off x="1156322" y="1874572"/>
            <a:ext cx="5794760" cy="1055082"/>
          </a:xfrm>
        </p:spPr>
        <p:txBody>
          <a:bodyPr>
            <a:noAutofit/>
          </a:bodyPr>
          <a:lstStyle/>
          <a:p>
            <a:r>
              <a:rPr lang="en-US" sz="2000" dirty="0">
                <a:latin typeface="Arabic Typesetting" panose="03020402040406030203" pitchFamily="66" charset="-78"/>
                <a:cs typeface="Arabic Typesetting" panose="03020402040406030203" pitchFamily="66" charset="-78"/>
              </a:rPr>
              <a:t>The most radical and violent labor union: The Industrial Workers of the World. </a:t>
            </a:r>
            <a:r>
              <a:rPr lang="en-US" sz="2000" dirty="0" smtClean="0">
                <a:latin typeface="Arabic Typesetting" panose="03020402040406030203" pitchFamily="66" charset="-78"/>
                <a:cs typeface="Arabic Typesetting" panose="03020402040406030203" pitchFamily="66" charset="-78"/>
              </a:rPr>
              <a:t>  Many members of this organization supported communist goals and were willing to use direct action – or violent force – to succeed. </a:t>
            </a:r>
            <a:endParaRPr lang="en-US" sz="2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035590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31956" y="1096963"/>
            <a:ext cx="2981138" cy="3713162"/>
          </a:xfrm>
        </p:spPr>
      </p:pic>
      <p:sp>
        <p:nvSpPr>
          <p:cNvPr id="3" name="Content Placeholder 2"/>
          <p:cNvSpPr>
            <a:spLocks noGrp="1"/>
          </p:cNvSpPr>
          <p:nvPr>
            <p:ph sz="half" idx="2"/>
          </p:nvPr>
        </p:nvSpPr>
        <p:spPr/>
        <p:txBody>
          <a:bodyPr>
            <a:normAutofit fontScale="85000" lnSpcReduction="20000"/>
          </a:bodyPr>
          <a:lstStyle/>
          <a:p>
            <a:pPr marL="0" marR="0">
              <a:lnSpc>
                <a:spcPct val="115000"/>
              </a:lnSpc>
              <a:spcBef>
                <a:spcPts val="0"/>
              </a:spcBef>
              <a:spcAft>
                <a:spcPts val="1000"/>
              </a:spcAft>
            </a:pPr>
            <a:r>
              <a:rPr lang="en-US" b="0" dirty="0">
                <a:latin typeface="Arabic Typesetting" panose="03020402040406030203" pitchFamily="66" charset="-78"/>
                <a:ea typeface="Calibri"/>
                <a:cs typeface="Arabic Typesetting" panose="03020402040406030203" pitchFamily="66" charset="-78"/>
              </a:rPr>
              <a:t>This entrepreneur was the founder of the Standard Oil Trust, the company which controlled approximately 90% of the oil industry by the year 1900.  His company forced rivals to join their “trust,”  - an agreement to end competition and raise prices – which hurt the American consumer! </a:t>
            </a:r>
          </a:p>
          <a:p>
            <a:endParaRPr lang="en-US" dirty="0"/>
          </a:p>
        </p:txBody>
      </p:sp>
      <p:sp>
        <p:nvSpPr>
          <p:cNvPr id="4" name="Title 3"/>
          <p:cNvSpPr>
            <a:spLocks noGrp="1"/>
          </p:cNvSpPr>
          <p:nvPr>
            <p:ph type="title"/>
          </p:nvPr>
        </p:nvSpPr>
        <p:spPr/>
        <p:txBody>
          <a:bodyPr/>
          <a:lstStyle/>
          <a:p>
            <a:pPr algn="ctr"/>
            <a:r>
              <a:rPr lang="en-US" b="1" dirty="0" smtClean="0">
                <a:latin typeface="Arabic Typesetting" panose="03020402040406030203" pitchFamily="66" charset="-78"/>
                <a:cs typeface="Arabic Typesetting" panose="03020402040406030203" pitchFamily="66" charset="-78"/>
              </a:rPr>
              <a:t>John D. </a:t>
            </a:r>
            <a:r>
              <a:rPr lang="en-US" b="1" dirty="0" err="1" smtClean="0">
                <a:latin typeface="Arabic Typesetting" panose="03020402040406030203" pitchFamily="66" charset="-78"/>
                <a:cs typeface="Arabic Typesetting" panose="03020402040406030203" pitchFamily="66" charset="-78"/>
              </a:rPr>
              <a:t>rockefeller</a:t>
            </a:r>
            <a:endParaRPr lang="en-US"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5895859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674191" y="1617507"/>
            <a:ext cx="5212080" cy="751838"/>
          </a:xfrm>
        </p:spPr>
        <p:txBody>
          <a:bodyPr/>
          <a:lstStyle/>
          <a:p>
            <a:r>
              <a:rPr lang="en-US" b="1" dirty="0" smtClean="0">
                <a:latin typeface="Arabic Typesetting" panose="03020402040406030203" pitchFamily="66" charset="-78"/>
                <a:cs typeface="Arabic Typesetting" panose="03020402040406030203" pitchFamily="66" charset="-78"/>
              </a:rPr>
              <a:t>Eugene v. Debs</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69504" y="2619375"/>
            <a:ext cx="2767417" cy="3324225"/>
          </a:xfrm>
        </p:spPr>
      </p:pic>
      <p:sp>
        <p:nvSpPr>
          <p:cNvPr id="4" name="Text Placeholder 3"/>
          <p:cNvSpPr>
            <a:spLocks noGrp="1"/>
          </p:cNvSpPr>
          <p:nvPr>
            <p:ph type="body" sz="half" idx="2"/>
          </p:nvPr>
        </p:nvSpPr>
        <p:spPr>
          <a:xfrm rot="19140000">
            <a:off x="1177652" y="1931622"/>
            <a:ext cx="5794760" cy="990056"/>
          </a:xfrm>
        </p:spPr>
        <p:txBody>
          <a:bodyPr>
            <a:noAutofit/>
          </a:bodyPr>
          <a:lstStyle/>
          <a:p>
            <a:r>
              <a:rPr lang="en-US" sz="1800" dirty="0">
                <a:latin typeface="Arabic Typesetting" panose="03020402040406030203" pitchFamily="66" charset="-78"/>
                <a:ea typeface="Calibri"/>
                <a:cs typeface="Arabic Typesetting" panose="03020402040406030203" pitchFamily="66" charset="-78"/>
              </a:rPr>
              <a:t>He was the leader of the American Railroad Workers Union – who supported a strike against the Pullman company in the 1890s and was jailed in the early 1900s for his opposition to WW I. </a:t>
            </a:r>
            <a:endParaRPr lang="en-US" sz="1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3001628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51180"/>
            <a:ext cx="10497189" cy="6915021"/>
          </a:xfrm>
        </p:spPr>
      </p:pic>
      <p:sp>
        <p:nvSpPr>
          <p:cNvPr id="2" name="Title 1"/>
          <p:cNvSpPr>
            <a:spLocks noGrp="1"/>
          </p:cNvSpPr>
          <p:nvPr>
            <p:ph type="title"/>
          </p:nvPr>
        </p:nvSpPr>
        <p:spPr>
          <a:xfrm>
            <a:off x="5334000" y="-76200"/>
            <a:ext cx="5212080" cy="1089427"/>
          </a:xfrm>
        </p:spPr>
        <p:txBody>
          <a:bodyPr/>
          <a:lstStyle/>
          <a:p>
            <a:r>
              <a:rPr lang="en-US" sz="3600" b="1" dirty="0" smtClean="0">
                <a:solidFill>
                  <a:schemeClr val="tx1"/>
                </a:solidFill>
                <a:latin typeface="Arabic Typesetting" panose="03020402040406030203" pitchFamily="66" charset="-78"/>
                <a:cs typeface="Arabic Typesetting" panose="03020402040406030203" pitchFamily="66" charset="-78"/>
              </a:rPr>
              <a:t>Monopoly</a:t>
            </a:r>
            <a:endParaRPr lang="en-US" sz="3600" b="1" dirty="0">
              <a:solidFill>
                <a:schemeClr val="tx1"/>
              </a:solidFill>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type="body" sz="half" idx="2"/>
          </p:nvPr>
        </p:nvSpPr>
        <p:spPr>
          <a:xfrm>
            <a:off x="4343400" y="1013227"/>
            <a:ext cx="5794760" cy="623314"/>
          </a:xfrm>
        </p:spPr>
        <p:txBody>
          <a:bodyPr>
            <a:normAutofit fontScale="85000" lnSpcReduction="20000"/>
          </a:bodyPr>
          <a:lstStyle/>
          <a:p>
            <a:r>
              <a:rPr lang="en-US" sz="2400" dirty="0" smtClean="0">
                <a:solidFill>
                  <a:schemeClr val="tx1"/>
                </a:solidFill>
                <a:latin typeface="Arabic Typesetting" panose="03020402040406030203" pitchFamily="66" charset="-78"/>
                <a:cs typeface="Arabic Typesetting" panose="03020402040406030203" pitchFamily="66" charset="-78"/>
              </a:rPr>
              <a:t>One business that completely controls an industry by eliminating all competitors.  Usually, they can then raise prices indiscriminately. </a:t>
            </a:r>
            <a:endParaRPr lang="en-US" sz="24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4791960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10" y="1371600"/>
            <a:ext cx="9220840" cy="5486400"/>
          </a:xfrm>
          <a:prstGeom prst="rect">
            <a:avLst/>
          </a:prstGeom>
        </p:spPr>
      </p:pic>
      <p:sp>
        <p:nvSpPr>
          <p:cNvPr id="6" name="Rounded Rectangle 5"/>
          <p:cNvSpPr/>
          <p:nvPr/>
        </p:nvSpPr>
        <p:spPr>
          <a:xfrm>
            <a:off x="114620" y="88142"/>
            <a:ext cx="8953180" cy="1143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2800" b="1" i="1" u="sng" dirty="0" smtClean="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Trusts</a:t>
            </a:r>
            <a:r>
              <a:rPr lang="en-US" sz="2800" dirty="0" smtClean="0">
                <a:latin typeface="Arabic Typesetting" panose="03020402040406030203" pitchFamily="66" charset="-78"/>
                <a:cs typeface="Arabic Typesetting" panose="03020402040406030203" pitchFamily="66" charset="-78"/>
              </a:rPr>
              <a:t> – </a:t>
            </a:r>
            <a:r>
              <a:rPr lang="en-US" sz="2800" b="1" dirty="0" smtClean="0">
                <a:latin typeface="Arabic Typesetting" panose="03020402040406030203" pitchFamily="66" charset="-78"/>
                <a:cs typeface="Arabic Typesetting" panose="03020402040406030203" pitchFamily="66" charset="-78"/>
              </a:rPr>
              <a:t>A combination of businesses which work together in order to reduce competition and make money.  The Standard Oil Trust, lampooned below, is perhaps the most famous anti-competitive business in American History. </a:t>
            </a:r>
            <a:endParaRPr lang="en-US" sz="28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8061308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latin typeface="Arabic Typesetting" panose="03020402040406030203" pitchFamily="66" charset="-78"/>
                <a:cs typeface="Arabic Typesetting" panose="03020402040406030203" pitchFamily="66" charset="-78"/>
              </a:rPr>
              <a:t>James Pierpont Morgan</a:t>
            </a:r>
            <a:endParaRPr lang="en-US" sz="3600" b="1" dirty="0">
              <a:latin typeface="Arabic Typesetting" panose="03020402040406030203" pitchFamily="66" charset="-78"/>
              <a:cs typeface="Arabic Typesetting" panose="03020402040406030203" pitchFamily="66" charset="-78"/>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41990" y="1096963"/>
            <a:ext cx="2761069" cy="3713162"/>
          </a:xfrm>
        </p:spPr>
      </p:pic>
      <p:sp>
        <p:nvSpPr>
          <p:cNvPr id="4" name="Content Placeholder 3"/>
          <p:cNvSpPr>
            <a:spLocks noGrp="1"/>
          </p:cNvSpPr>
          <p:nvPr>
            <p:ph sz="half" idx="2"/>
          </p:nvPr>
        </p:nvSpPr>
        <p:spPr/>
        <p:txBody>
          <a:bodyPr>
            <a:normAutofit lnSpcReduction="10000"/>
          </a:bodyPr>
          <a:lstStyle/>
          <a:p>
            <a:r>
              <a:rPr lang="en-US" dirty="0" smtClean="0">
                <a:latin typeface="Arabic Typesetting" panose="03020402040406030203" pitchFamily="66" charset="-78"/>
                <a:cs typeface="Arabic Typesetting" panose="03020402040406030203" pitchFamily="66" charset="-78"/>
              </a:rPr>
              <a:t>	</a:t>
            </a:r>
            <a:r>
              <a:rPr lang="en-US" sz="2200" b="0" dirty="0" smtClean="0">
                <a:latin typeface="Arabic Typesetting" panose="03020402040406030203" pitchFamily="66" charset="-78"/>
                <a:cs typeface="Arabic Typesetting" panose="03020402040406030203" pitchFamily="66" charset="-78"/>
              </a:rPr>
              <a:t>He was America’s most prominent banker in the late 1800s, and he financed some of the most powerful corporations in American History – for a price.  He was the wealthiest man in America by the end of the 19</a:t>
            </a:r>
            <a:r>
              <a:rPr lang="en-US" sz="2200" b="0" baseline="30000" dirty="0" smtClean="0">
                <a:latin typeface="Arabic Typesetting" panose="03020402040406030203" pitchFamily="66" charset="-78"/>
                <a:cs typeface="Arabic Typesetting" panose="03020402040406030203" pitchFamily="66" charset="-78"/>
              </a:rPr>
              <a:t>th</a:t>
            </a:r>
            <a:r>
              <a:rPr lang="en-US" sz="2200" b="0" dirty="0" smtClean="0">
                <a:latin typeface="Arabic Typesetting" panose="03020402040406030203" pitchFamily="66" charset="-78"/>
                <a:cs typeface="Arabic Typesetting" panose="03020402040406030203" pitchFamily="66" charset="-78"/>
              </a:rPr>
              <a:t> Century. On more than one occasion, he “bailed out” Wall Street – preventing a Stock Market </a:t>
            </a:r>
            <a:r>
              <a:rPr lang="en-US" sz="2200" b="0" dirty="0" err="1" smtClean="0">
                <a:latin typeface="Arabic Typesetting" panose="03020402040406030203" pitchFamily="66" charset="-78"/>
                <a:cs typeface="Arabic Typesetting" panose="03020402040406030203" pitchFamily="66" charset="-78"/>
              </a:rPr>
              <a:t>collaps</a:t>
            </a:r>
            <a:r>
              <a:rPr lang="en-US" sz="2200" b="0" dirty="0" smtClean="0">
                <a:latin typeface="Arabic Typesetting" panose="03020402040406030203" pitchFamily="66" charset="-78"/>
                <a:cs typeface="Arabic Typesetting" panose="03020402040406030203" pitchFamily="66" charset="-78"/>
              </a:rPr>
              <a:t>. </a:t>
            </a:r>
            <a:endParaRPr lang="en-US" sz="2200" b="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587111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617597" y="1638666"/>
            <a:ext cx="5212080" cy="579311"/>
          </a:xfrm>
        </p:spPr>
        <p:txBody>
          <a:bodyPr/>
          <a:lstStyle/>
          <a:p>
            <a:r>
              <a:rPr lang="en-US" b="1" dirty="0" smtClean="0">
                <a:latin typeface="Arabic Typesetting" panose="03020402040406030203" pitchFamily="66" charset="-78"/>
                <a:cs typeface="Arabic Typesetting" panose="03020402040406030203" pitchFamily="66" charset="-78"/>
              </a:rPr>
              <a:t>Thomas Alva Edison </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0" y="2438400"/>
            <a:ext cx="3344769" cy="4228849"/>
          </a:xfrm>
        </p:spPr>
      </p:pic>
      <p:sp>
        <p:nvSpPr>
          <p:cNvPr id="4" name="Text Placeholder 3"/>
          <p:cNvSpPr>
            <a:spLocks noGrp="1"/>
          </p:cNvSpPr>
          <p:nvPr>
            <p:ph type="body" sz="half" idx="2"/>
          </p:nvPr>
        </p:nvSpPr>
        <p:spPr>
          <a:xfrm rot="19140000">
            <a:off x="1175186" y="1925027"/>
            <a:ext cx="5794760" cy="997574"/>
          </a:xfrm>
        </p:spPr>
        <p:txBody>
          <a:bodyPr>
            <a:noAutofit/>
          </a:bodyPr>
          <a:lstStyle/>
          <a:p>
            <a:r>
              <a:rPr lang="en-US" sz="2000" dirty="0">
                <a:latin typeface="Arabic Typesetting" panose="03020402040406030203" pitchFamily="66" charset="-78"/>
                <a:cs typeface="Arabic Typesetting" panose="03020402040406030203" pitchFamily="66" charset="-78"/>
              </a:rPr>
              <a:t>He was the inventor of the light bulb, the phonograph, the battery cell, and the motion picture machine, just to name a few.  He held thousands of patents, and established hundreds of companies!  </a:t>
            </a:r>
          </a:p>
          <a:p>
            <a:endParaRPr lang="en-US" sz="2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206924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latin typeface="Arabic Typesetting" panose="03020402040406030203" pitchFamily="66" charset="-78"/>
                <a:cs typeface="Arabic Typesetting" panose="03020402040406030203" pitchFamily="66" charset="-78"/>
              </a:rPr>
              <a:t>George Westinghouse</a:t>
            </a:r>
            <a:endParaRPr lang="en-US" b="1" dirty="0">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nvPr>
        </p:nvSpPr>
        <p:spPr>
          <a:xfrm>
            <a:off x="822960" y="838200"/>
            <a:ext cx="7520940" cy="1566371"/>
          </a:xfrm>
        </p:spPr>
        <p:txBody>
          <a:bodyPr>
            <a:noAutofit/>
          </a:bodyPr>
          <a:lstStyle/>
          <a:p>
            <a:pPr marL="0" marR="0">
              <a:lnSpc>
                <a:spcPct val="115000"/>
              </a:lnSpc>
              <a:spcBef>
                <a:spcPts val="0"/>
              </a:spcBef>
              <a:spcAft>
                <a:spcPts val="1000"/>
              </a:spcAft>
            </a:pPr>
            <a:r>
              <a:rPr lang="en-US" sz="2400" b="0" dirty="0">
                <a:latin typeface="Arabic Typesetting" panose="03020402040406030203" pitchFamily="66" charset="-78"/>
                <a:ea typeface="Calibri"/>
                <a:cs typeface="Arabic Typesetting" panose="03020402040406030203" pitchFamily="66" charset="-78"/>
              </a:rPr>
              <a:t>The inventor of a system to generate electric power and send it over transformers and wires via alternating current.  He was the founder of an electrical appliance company</a:t>
            </a:r>
            <a:r>
              <a:rPr lang="en-US" sz="2400" b="0" dirty="0" smtClean="0">
                <a:latin typeface="Arabic Typesetting" panose="03020402040406030203" pitchFamily="66" charset="-78"/>
                <a:ea typeface="Calibri"/>
                <a:cs typeface="Arabic Typesetting" panose="03020402040406030203" pitchFamily="66" charset="-78"/>
              </a:rPr>
              <a:t>.  Westinghouse played a large role in the electrification of America and the expansion of the American economy!</a:t>
            </a:r>
            <a:endParaRPr lang="en-US" sz="24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9" y="2633492"/>
            <a:ext cx="9153099" cy="4224508"/>
          </a:xfrm>
          <a:prstGeom prst="rect">
            <a:avLst/>
          </a:prstGeom>
        </p:spPr>
      </p:pic>
    </p:spTree>
    <p:extLst>
      <p:ext uri="{BB962C8B-B14F-4D97-AF65-F5344CB8AC3E}">
        <p14:creationId xmlns:p14="http://schemas.microsoft.com/office/powerpoint/2010/main" val="29830372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95</TotalTime>
  <Words>935</Words>
  <Application>Microsoft Office PowerPoint</Application>
  <PresentationFormat>On-screen Show (4:3)</PresentationFormat>
  <Paragraphs>45</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Arabic Typesetting</vt:lpstr>
      <vt:lpstr>Arial</vt:lpstr>
      <vt:lpstr>Calibri</vt:lpstr>
      <vt:lpstr>Franklin Gothic Book</vt:lpstr>
      <vt:lpstr>Franklin Gothic Medium</vt:lpstr>
      <vt:lpstr>Tunga</vt:lpstr>
      <vt:lpstr>Wingdings</vt:lpstr>
      <vt:lpstr>Angles</vt:lpstr>
      <vt:lpstr>The Great Industrialists and the rise of Unions</vt:lpstr>
      <vt:lpstr>Andrew Carnegie – The man of Steel</vt:lpstr>
      <vt:lpstr>John D. rockefeller</vt:lpstr>
      <vt:lpstr>Eugene v. Debs</vt:lpstr>
      <vt:lpstr>Monopoly</vt:lpstr>
      <vt:lpstr>PowerPoint Presentation</vt:lpstr>
      <vt:lpstr>James Pierpont Morgan</vt:lpstr>
      <vt:lpstr>Thomas Alva Edison </vt:lpstr>
      <vt:lpstr>George Westinghouse</vt:lpstr>
      <vt:lpstr>Alexander graham Bell</vt:lpstr>
      <vt:lpstr>Henry Bessemer</vt:lpstr>
      <vt:lpstr>George Pullman</vt:lpstr>
      <vt:lpstr>Samuel Gompers</vt:lpstr>
      <vt:lpstr>The Pullman strike </vt:lpstr>
      <vt:lpstr>The homestead plant strike of 1892</vt:lpstr>
      <vt:lpstr>The Haymarket square riot of 1886</vt:lpstr>
      <vt:lpstr>Joseph Glidden</vt:lpstr>
      <vt:lpstr>Henry Ford</vt:lpstr>
      <vt:lpstr>Laissez-Faire Economics</vt:lpstr>
      <vt:lpstr>corporations</vt:lpstr>
      <vt:lpstr>The anthracite Coal Strike of 1902 - arbitration</vt:lpstr>
      <vt:lpstr>The Wobblies – One big Union!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 Industrialists and the rise of Unions</dc:title>
  <dc:creator>Adam</dc:creator>
  <cp:lastModifiedBy>Adam Henry</cp:lastModifiedBy>
  <cp:revision>12</cp:revision>
  <dcterms:created xsi:type="dcterms:W3CDTF">2014-02-18T00:14:44Z</dcterms:created>
  <dcterms:modified xsi:type="dcterms:W3CDTF">2015-02-10T15:58:13Z</dcterms:modified>
</cp:coreProperties>
</file>